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2" r:id="rId3"/>
    <p:sldId id="282" r:id="rId4"/>
    <p:sldId id="283" r:id="rId5"/>
    <p:sldId id="285" r:id="rId6"/>
    <p:sldId id="284" r:id="rId7"/>
    <p:sldId id="286" r:id="rId8"/>
    <p:sldId id="276" r:id="rId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54" y="-9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DA961-9F27-400D-B399-EDFA7CB8CC05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emf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emf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emf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emf"/><Relationship Id="rId4" Type="http://schemas.openxmlformats.org/officeDocument/2006/relationships/customXml" Target="../ink/ink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emf"/><Relationship Id="rId5" Type="http://schemas.openxmlformats.org/officeDocument/2006/relationships/customXml" Target="../ink/ink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17" name="WordArt 20"/>
          <p:cNvSpPr>
            <a:spLocks noChangeArrowheads="1" noChangeShapeType="1" noTextEdit="1"/>
          </p:cNvSpPr>
          <p:nvPr/>
        </p:nvSpPr>
        <p:spPr bwMode="auto">
          <a:xfrm>
            <a:off x="990600" y="8001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362200" y="2095500"/>
            <a:ext cx="4495800" cy="614340"/>
            <a:chOff x="2895600" y="84138"/>
            <a:chExt cx="4724400" cy="894570"/>
          </a:xfrm>
        </p:grpSpPr>
        <p:sp>
          <p:nvSpPr>
            <p:cNvPr id="19" name="AutoShape 17" descr="Pink tissue paper"/>
            <p:cNvSpPr>
              <a:spLocks noChangeArrowheads="1"/>
            </p:cNvSpPr>
            <p:nvPr/>
          </p:nvSpPr>
          <p:spPr bwMode="auto">
            <a:xfrm>
              <a:off x="2895600" y="84138"/>
              <a:ext cx="4724400" cy="830262"/>
            </a:xfrm>
            <a:prstGeom prst="roundRect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800"/>
            </a:p>
          </p:txBody>
        </p:sp>
        <p:grpSp>
          <p:nvGrpSpPr>
            <p:cNvPr id="20" name="Group 73"/>
            <p:cNvGrpSpPr>
              <a:grpSpLocks/>
            </p:cNvGrpSpPr>
            <p:nvPr/>
          </p:nvGrpSpPr>
          <p:grpSpPr bwMode="auto">
            <a:xfrm>
              <a:off x="3276600" y="185738"/>
              <a:ext cx="3962400" cy="792970"/>
              <a:chOff x="720" y="240"/>
              <a:chExt cx="4752" cy="588"/>
            </a:xfrm>
          </p:grpSpPr>
          <p:sp>
            <p:nvSpPr>
              <p:cNvPr id="21" name="AutoShape 23" descr="White marble"/>
              <p:cNvSpPr>
                <a:spLocks noChangeArrowheads="1"/>
              </p:cNvSpPr>
              <p:nvPr/>
            </p:nvSpPr>
            <p:spPr bwMode="gray">
              <a:xfrm>
                <a:off x="720" y="240"/>
                <a:ext cx="4752" cy="505"/>
              </a:xfrm>
              <a:prstGeom prst="roundRect">
                <a:avLst>
                  <a:gd name="adj" fmla="val 50000"/>
                </a:avLst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 eaLnBrk="1" hangingPunct="1"/>
                <a:endParaRPr lang="en-US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Text Box 26" descr="White marble"/>
              <p:cNvSpPr txBox="1">
                <a:spLocks noChangeArrowheads="1"/>
              </p:cNvSpPr>
              <p:nvPr/>
            </p:nvSpPr>
            <p:spPr bwMode="gray">
              <a:xfrm>
                <a:off x="918" y="296"/>
                <a:ext cx="4371" cy="532"/>
              </a:xfrm>
              <a:prstGeom prst="rect">
                <a:avLst/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600" b="1" u="sng">
                    <a:solidFill>
                      <a:srgbClr val="0033CC"/>
                    </a:solidFill>
                  </a:rPr>
                  <a:t>MỤC TIÊU BÀI HỌC</a:t>
                </a:r>
              </a:p>
            </p:txBody>
          </p:sp>
        </p:grpSp>
      </p:grpSp>
      <p:sp>
        <p:nvSpPr>
          <p:cNvPr id="23" name="Flowchart: Terminator 22"/>
          <p:cNvSpPr/>
          <p:nvPr/>
        </p:nvSpPr>
        <p:spPr>
          <a:xfrm>
            <a:off x="1981200" y="2933700"/>
            <a:ext cx="6430989" cy="668295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600" smtClean="0">
                <a:solidFill>
                  <a:schemeClr val="tx1"/>
                </a:solidFill>
              </a:rPr>
              <a:t>Rèn luyện kỹ năng sử dụng các lệnh trong Logo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2133600" y="4533900"/>
            <a:ext cx="6432499" cy="669386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b="0" smtClean="0">
                <a:solidFill>
                  <a:schemeClr val="tx1"/>
                </a:solidFill>
              </a:rPr>
              <a:t>Bước  đầu hình thành tư duy thuật toán</a:t>
            </a:r>
            <a:endParaRPr lang="en-US" sz="2600" b="0" dirty="0">
              <a:solidFill>
                <a:schemeClr val="tx1"/>
              </a:solidFill>
            </a:endParaRPr>
          </a:p>
        </p:txBody>
      </p: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762001" y="2933700"/>
            <a:ext cx="1447799" cy="2349745"/>
            <a:chOff x="350838" y="1796676"/>
            <a:chExt cx="1554162" cy="2903218"/>
          </a:xfrm>
        </p:grpSpPr>
        <p:grpSp>
          <p:nvGrpSpPr>
            <p:cNvPr id="26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42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3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7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40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8" name="Group 14"/>
            <p:cNvGrpSpPr>
              <a:grpSpLocks/>
            </p:cNvGrpSpPr>
            <p:nvPr/>
          </p:nvGrpSpPr>
          <p:grpSpPr bwMode="auto">
            <a:xfrm rot="5400000">
              <a:off x="273056" y="1881603"/>
              <a:ext cx="806441" cy="636587"/>
              <a:chOff x="1879" y="1824"/>
              <a:chExt cx="2003" cy="1615"/>
            </a:xfrm>
          </p:grpSpPr>
          <p:sp>
            <p:nvSpPr>
              <p:cNvPr id="35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6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7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8" name="Oval 22"/>
              <p:cNvSpPr>
                <a:spLocks noChangeArrowheads="1"/>
              </p:cNvSpPr>
              <p:nvPr/>
            </p:nvSpPr>
            <p:spPr bwMode="gray">
              <a:xfrm>
                <a:off x="1879" y="2099"/>
                <a:ext cx="1992" cy="107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/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9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1890" y="2085"/>
                <a:ext cx="1992" cy="1095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9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33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4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30" name="Group 14"/>
            <p:cNvGrpSpPr>
              <a:grpSpLocks/>
            </p:cNvGrpSpPr>
            <p:nvPr/>
          </p:nvGrpSpPr>
          <p:grpSpPr bwMode="auto">
            <a:xfrm rot="5400000">
              <a:off x="269593" y="3978888"/>
              <a:ext cx="802251" cy="639762"/>
              <a:chOff x="3957" y="1832"/>
              <a:chExt cx="1998" cy="1610"/>
            </a:xfrm>
          </p:grpSpPr>
          <p:sp>
            <p:nvSpPr>
              <p:cNvPr id="31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2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3957" y="2090"/>
                <a:ext cx="1998" cy="1091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</p:grpSp>
      <p:pic>
        <p:nvPicPr>
          <p:cNvPr id="45" name="Picture 91" descr="3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152400" y="723900"/>
            <a:ext cx="8991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smtClean="0">
                <a:solidFill>
                  <a:srgbClr val="FF0000"/>
                </a:solidFill>
              </a:rPr>
              <a:t>BT 1.</a:t>
            </a:r>
            <a:r>
              <a:rPr lang="en-US" sz="2400" b="1" smtClean="0">
                <a:solidFill>
                  <a:srgbClr val="FF0000"/>
                </a:solidFill>
              </a:rPr>
              <a:t> Nối lệnh tương ứng với hành động của Rùa: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4343400" y="1158240"/>
          <a:ext cx="4022754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2754"/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Hành</a:t>
                      </a:r>
                      <a:r>
                        <a:rPr lang="en-US" sz="1700" baseline="0" smtClean="0"/>
                        <a:t> động của Rùa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smtClean="0"/>
                        <a:t>Quay phải</a:t>
                      </a:r>
                      <a:r>
                        <a:rPr lang="en-US" sz="1700" baseline="0" smtClean="0"/>
                        <a:t> k độ</a:t>
                      </a: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Nhấc</a:t>
                      </a:r>
                      <a:r>
                        <a:rPr lang="en-US" sz="1700" baseline="0" smtClean="0"/>
                        <a:t> bút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baseline="0" smtClean="0"/>
                        <a:t>Lùi lại sau n bước</a:t>
                      </a: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Tiến về</a:t>
                      </a:r>
                      <a:r>
                        <a:rPr lang="en-US" sz="1700" baseline="0" smtClean="0"/>
                        <a:t> trước n bước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Quay trái</a:t>
                      </a:r>
                      <a:r>
                        <a:rPr lang="en-US" sz="1700" baseline="0" smtClean="0"/>
                        <a:t> k độ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Xóa</a:t>
                      </a:r>
                      <a:r>
                        <a:rPr lang="en-US" sz="1700" baseline="0" smtClean="0"/>
                        <a:t> màn hình, Rùa ở vị trí hiện tại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Hạ</a:t>
                      </a:r>
                      <a:r>
                        <a:rPr lang="en-US" sz="1700" baseline="0" smtClean="0"/>
                        <a:t> bút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Về vị</a:t>
                      </a:r>
                      <a:r>
                        <a:rPr lang="en-US" sz="1700" baseline="0" smtClean="0"/>
                        <a:t> trí xuất phát, xóa toàn bộ sân chơi</a:t>
                      </a: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Về vị</a:t>
                      </a:r>
                      <a:r>
                        <a:rPr lang="en-US" sz="1700" baseline="0" smtClean="0"/>
                        <a:t> trí xuất phát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Rùa</a:t>
                      </a:r>
                      <a:r>
                        <a:rPr lang="en-US" sz="1700" baseline="0" smtClean="0"/>
                        <a:t> hiện hình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Thoát</a:t>
                      </a:r>
                      <a:r>
                        <a:rPr lang="en-US" sz="1700" baseline="0" smtClean="0"/>
                        <a:t> khỏi chương trình Logo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Rùa</a:t>
                      </a:r>
                      <a:r>
                        <a:rPr lang="en-US" sz="1700" baseline="0" smtClean="0"/>
                        <a:t> ẩn mình</a:t>
                      </a:r>
                      <a:endParaRPr lang="en-US" sz="17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90600" y="1181094"/>
          <a:ext cx="1295400" cy="4533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</a:tblGrid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Lệnh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1. FD n 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2. BK n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3. RT k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4. LT k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5. PU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6. PD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7. CS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8. Clean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9.</a:t>
                      </a:r>
                      <a:r>
                        <a:rPr lang="en-US" sz="1600" baseline="0" smtClean="0"/>
                        <a:t> HT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10. ST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11.Home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12.Bye</a:t>
                      </a:r>
                      <a:endParaRPr lang="en-US" sz="160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0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30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2.</a:t>
            </a:r>
            <a:r>
              <a:rPr lang="en-US" sz="2400" b="1" smtClean="0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 smtClean="0"/>
              <a:t>Không dùng lệnh lặp</a:t>
            </a:r>
            <a:endParaRPr lang="en-US"/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Fd 100 rt 90 fd 200 rt 90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100 rt 90 fd 200 rt 90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 smtClean="0"/>
              <a:t>Dùng lệnh lặp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381000" y="3924300"/>
            <a:ext cx="4876800" cy="1219200"/>
          </a:xfrm>
        </p:spPr>
        <p:txBody>
          <a:bodyPr/>
          <a:lstStyle/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Repeat 2[Fd 100 rt 90 fd 200 rt 90]</a:t>
            </a:r>
          </a:p>
          <a:p>
            <a:endParaRPr lang="en-US"/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5334000" y="1866900"/>
            <a:ext cx="3352800" cy="16002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181600" y="33147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457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457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2.</a:t>
            </a:r>
            <a:r>
              <a:rPr lang="en-US" sz="2400" b="1" smtClean="0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 smtClean="0"/>
              <a:t>Không dùng lệnh lặp</a:t>
            </a:r>
            <a:endParaRPr lang="en-US"/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75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90 rt 90 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90 rt 90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90 rt 90 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90 rt 90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695700"/>
            <a:ext cx="4041775" cy="533135"/>
          </a:xfrm>
        </p:spPr>
        <p:txBody>
          <a:bodyPr/>
          <a:lstStyle/>
          <a:p>
            <a:r>
              <a:rPr lang="en-US" smtClean="0"/>
              <a:t>Dùng lệnh lặp</a:t>
            </a:r>
            <a:endParaRPr lang="en-US"/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5867400" y="1866900"/>
            <a:ext cx="2286000" cy="22860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46"/>
          <p:cNvSpPr>
            <a:spLocks noGrp="1"/>
          </p:cNvSpPr>
          <p:nvPr>
            <p:ph sz="half" idx="2"/>
          </p:nvPr>
        </p:nvSpPr>
        <p:spPr>
          <a:xfrm>
            <a:off x="1219200" y="41148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Repeat 4[Fd 90 rt 90]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5715000" y="4000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560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560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2.</a:t>
            </a:r>
            <a:r>
              <a:rPr lang="en-US" sz="2400" b="1" smtClean="0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 smtClean="0"/>
              <a:t>Không dùng lệnh lặp</a:t>
            </a:r>
            <a:endParaRPr lang="en-US"/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Fd 150 lt 120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150 rt 120</a:t>
            </a:r>
          </a:p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Fd 150 rt 120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 smtClean="0"/>
              <a:t>Dùng lệnh lặp</a:t>
            </a:r>
            <a:endParaRPr lang="en-US"/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Isosceles Triangle 13"/>
          <p:cNvSpPr/>
          <p:nvPr/>
        </p:nvSpPr>
        <p:spPr>
          <a:xfrm rot="16200000">
            <a:off x="5791200" y="2095500"/>
            <a:ext cx="2209800" cy="1905000"/>
          </a:xfrm>
          <a:prstGeom prst="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46"/>
          <p:cNvSpPr>
            <a:spLocks noGrp="1"/>
          </p:cNvSpPr>
          <p:nvPr>
            <p:ph sz="half" idx="2"/>
          </p:nvPr>
        </p:nvSpPr>
        <p:spPr>
          <a:xfrm>
            <a:off x="457200" y="37719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Repeat 3[Fd 150 lt 120]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7696200" y="4000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765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765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2.</a:t>
            </a:r>
            <a:r>
              <a:rPr lang="en-US" sz="2400" b="1" smtClean="0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 smtClean="0"/>
              <a:t>Không dùng lệnh lặp</a:t>
            </a:r>
            <a:endParaRPr lang="en-US"/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Rt 90 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100 lt 120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100 lt 120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100 lt 120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 smtClean="0"/>
              <a:t>Dùng lệnh lặp</a:t>
            </a:r>
            <a:endParaRPr lang="en-US"/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Isosceles Triangle 13"/>
          <p:cNvSpPr/>
          <p:nvPr/>
        </p:nvSpPr>
        <p:spPr>
          <a:xfrm>
            <a:off x="5867400" y="2095500"/>
            <a:ext cx="1981200" cy="1676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5715000" y="3619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46"/>
          <p:cNvSpPr>
            <a:spLocks noGrp="1"/>
          </p:cNvSpPr>
          <p:nvPr>
            <p:ph sz="half" idx="2"/>
          </p:nvPr>
        </p:nvSpPr>
        <p:spPr>
          <a:xfrm>
            <a:off x="457200" y="38481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Rt 90 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Repeat 3[Fd 100 lt 120]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66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66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876299"/>
            <a:ext cx="8991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3.</a:t>
            </a:r>
            <a:r>
              <a:rPr lang="en-US" sz="2400" b="1" smtClean="0">
                <a:solidFill>
                  <a:srgbClr val="FF0000"/>
                </a:solidFill>
              </a:rPr>
              <a:t> Điều khiển Rùa vẽ hình sau, có số bước tương ứng trên hình</a:t>
            </a:r>
            <a:endParaRPr lang="en-US" sz="2400"/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943100"/>
            <a:ext cx="3124200" cy="274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5486400" y="30099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172200" y="24003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858000" y="16383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32" name="Content Placeholder 46"/>
          <p:cNvSpPr>
            <a:spLocks noGrp="1"/>
          </p:cNvSpPr>
          <p:nvPr>
            <p:ph sz="half" idx="2"/>
          </p:nvPr>
        </p:nvSpPr>
        <p:spPr>
          <a:xfrm>
            <a:off x="304800" y="1485900"/>
            <a:ext cx="57150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endParaRPr lang="en-US" b="1" smtClean="0">
              <a:solidFill>
                <a:srgbClr val="FF0000"/>
              </a:solidFill>
            </a:endParaRPr>
          </a:p>
        </p:txBody>
      </p:sp>
      <p:sp>
        <p:nvSpPr>
          <p:cNvPr id="33" name="Content Placeholder 46"/>
          <p:cNvSpPr>
            <a:spLocks noGrp="1"/>
          </p:cNvSpPr>
          <p:nvPr>
            <p:ph sz="half" idx="2"/>
          </p:nvPr>
        </p:nvSpPr>
        <p:spPr>
          <a:xfrm>
            <a:off x="2438400" y="4610100"/>
            <a:ext cx="571500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Repeat 4[50 rt 90 fd 50 lt 90 fd 50 rt 90]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86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86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  <p:bldP spid="3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457200" y="2628900"/>
            <a:ext cx="85344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smtClean="0">
                <a:solidFill>
                  <a:srgbClr val="0070C0"/>
                </a:solidFill>
              </a:rPr>
              <a:t>Nắm vững các lệnh trong Logo</a:t>
            </a:r>
          </a:p>
          <a:p>
            <a:r>
              <a:rPr lang="en-US" sz="2400" smtClean="0">
                <a:solidFill>
                  <a:srgbClr val="0070C0"/>
                </a:solidFill>
              </a:rPr>
              <a:t>Xem lại các bài tập đã làm </a:t>
            </a:r>
            <a:endParaRPr lang="en-US" sz="240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smtClean="0">
              <a:solidFill>
                <a:srgbClr val="FF0000"/>
              </a:solidFill>
            </a:endParaRP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" y="1409700"/>
            <a:ext cx="2663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 u="sng" smtClean="0">
                <a:solidFill>
                  <a:srgbClr val="FF0000"/>
                </a:solidFill>
              </a:rPr>
              <a:t>CỦNG CỐ - DẶN DÒ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sáu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03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490</Words>
  <Application>Microsoft Office PowerPoint</Application>
  <PresentationFormat>On-screen Show (16:10)</PresentationFormat>
  <Paragraphs>87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BT 2. Viết lệnh Rùa vẽ các hình sau:</vt:lpstr>
      <vt:lpstr>BT 2. Viết lệnh Rùa vẽ các hình sau:</vt:lpstr>
      <vt:lpstr>BT 2. Viết lệnh Rùa vẽ các hình sau:</vt:lpstr>
      <vt:lpstr>BT 2. Viết lệnh Rùa vẽ các hình sau:</vt:lpstr>
      <vt:lpstr>BT 3. Điều khiển Rùa vẽ hình sau, có số bước tương ứng trên hình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SKY</cp:lastModifiedBy>
  <cp:revision>48</cp:revision>
  <dcterms:created xsi:type="dcterms:W3CDTF">2018-01-11T01:40:17Z</dcterms:created>
  <dcterms:modified xsi:type="dcterms:W3CDTF">2020-03-16T09:32:22Z</dcterms:modified>
</cp:coreProperties>
</file>